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3"/>
  </p:notesMasterIdLst>
  <p:handoutMasterIdLst>
    <p:handoutMasterId r:id="rId24"/>
  </p:handoutMasterIdLst>
  <p:sldIdLst>
    <p:sldId id="331" r:id="rId5"/>
    <p:sldId id="348" r:id="rId6"/>
    <p:sldId id="353" r:id="rId7"/>
    <p:sldId id="354" r:id="rId8"/>
    <p:sldId id="355" r:id="rId9"/>
    <p:sldId id="356" r:id="rId10"/>
    <p:sldId id="357" r:id="rId11"/>
    <p:sldId id="358" r:id="rId12"/>
    <p:sldId id="359" r:id="rId13"/>
    <p:sldId id="360" r:id="rId14"/>
    <p:sldId id="361" r:id="rId15"/>
    <p:sldId id="350" r:id="rId16"/>
    <p:sldId id="362" r:id="rId17"/>
    <p:sldId id="363" r:id="rId18"/>
    <p:sldId id="351" r:id="rId19"/>
    <p:sldId id="364" r:id="rId20"/>
    <p:sldId id="365" r:id="rId21"/>
    <p:sldId id="366" r:id="rId22"/>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6D"/>
    <a:srgbClr val="43599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55" d="100"/>
          <a:sy n="155" d="100"/>
        </p:scale>
        <p:origin x="-354" y="-9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pPr/>
              <a:t>28/03/2025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pPr/>
              <a:t>‹N°›</a:t>
            </a:fld>
            <a:endParaRPr lang="fr-FR"/>
          </a:p>
        </p:txBody>
      </p:sp>
    </p:spTree>
    <p:extLst>
      <p:ext uri="{BB962C8B-B14F-4D97-AF65-F5344CB8AC3E}">
        <p14:creationId xmlns:p14="http://schemas.microsoft.com/office/powerpoint/2010/main" xmlns=""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28/03/2025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xmlns=""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xmlns=""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xmlns="" val="0"/>
              </a:ext>
            </a:extLst>
          </a:blip>
          <a:stretch>
            <a:fillRect/>
          </a:stretch>
        </p:blipFill>
        <p:spPr bwMode="auto">
          <a:xfrm>
            <a:off x="323528" y="195486"/>
            <a:ext cx="1636511" cy="1449070"/>
          </a:xfrm>
          <a:prstGeom prst="rect">
            <a:avLst/>
          </a:prstGeom>
          <a:noFill/>
          <a:ln>
            <a:noFill/>
          </a:ln>
        </p:spPr>
      </p:pic>
    </p:spTree>
    <p:extLst>
      <p:ext uri="{BB962C8B-B14F-4D97-AF65-F5344CB8AC3E}">
        <p14:creationId xmlns:p14="http://schemas.microsoft.com/office/powerpoint/2010/main" xmlns=""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2023-2024</a:t>
            </a:r>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xmlns=""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2023-2024</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07997" indent="-107997">
              <a:spcBef>
                <a:spcPts val="300"/>
              </a:spcBef>
              <a:spcAft>
                <a:spcPts val="600"/>
              </a:spcAft>
              <a:buFont typeface="+mj-lt"/>
              <a:buAutoNum type="arabicPeriod"/>
              <a:defRPr b="1"/>
            </a:lvl1pPr>
            <a:lvl2pPr marL="242994" indent="-107997">
              <a:spcBef>
                <a:spcPts val="450"/>
              </a:spcBef>
              <a:spcAft>
                <a:spcPts val="6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xmlns="" val="1851462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2023-2024</a:t>
            </a:r>
          </a:p>
        </p:txBody>
      </p:sp>
      <p:pic>
        <p:nvPicPr>
          <p:cNvPr id="9" name="Image 8"/>
          <p:cNvPicPr/>
          <p:nvPr userDrawn="1"/>
        </p:nvPicPr>
        <p:blipFill>
          <a:blip r:embed="rId9">
            <a:extLst>
              <a:ext uri="{28A0092B-C50C-407E-A947-70E740481C1C}">
                <a14:useLocalDpi xmlns:a14="http://schemas.microsoft.com/office/drawing/2010/main" xmlns=""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13" r:id="rId7"/>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a:p>
            <a:pPr algn="r"/>
            <a:endParaRPr lang="fr-FR" cap="all" dirty="0"/>
          </a:p>
        </p:txBody>
      </p:sp>
      <p:sp>
        <p:nvSpPr>
          <p:cNvPr id="10" name="Espace réservé du texte 5"/>
          <p:cNvSpPr txBox="1">
            <a:spLocks/>
          </p:cNvSpPr>
          <p:nvPr/>
        </p:nvSpPr>
        <p:spPr>
          <a:xfrm>
            <a:off x="1043608" y="163564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demander sa voie d’orientation après la 2</a:t>
            </a:r>
            <a:r>
              <a:rPr lang="fr-FR" sz="2800" b="1" baseline="30000" dirty="0">
                <a:solidFill>
                  <a:srgbClr val="00006D"/>
                </a:solidFill>
                <a:latin typeface="Marianne" panose="02000000000000000000" pitchFamily="2" charset="0"/>
              </a:rPr>
              <a:t>de </a:t>
            </a:r>
            <a:r>
              <a:rPr lang="fr-FR" sz="2800" b="1" dirty="0">
                <a:solidFill>
                  <a:srgbClr val="00006D"/>
                </a:solidFill>
                <a:latin typeface="Marianne" panose="02000000000000000000" pitchFamily="2" charset="0"/>
              </a:rPr>
              <a:t>?</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xmlns=""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pic>
        <p:nvPicPr>
          <p:cNvPr id="6" name="Image 5"/>
          <p:cNvPicPr>
            <a:picLocks noChangeAspect="1"/>
          </p:cNvPicPr>
          <p:nvPr/>
        </p:nvPicPr>
        <p:blipFill>
          <a:blip r:embed="rId2"/>
          <a:stretch>
            <a:fillRect/>
          </a:stretch>
        </p:blipFill>
        <p:spPr>
          <a:xfrm>
            <a:off x="1331640" y="627534"/>
            <a:ext cx="5193080" cy="3996000"/>
          </a:xfrm>
          <a:prstGeom prst="rect">
            <a:avLst/>
          </a:prstGeom>
        </p:spPr>
      </p:pic>
      <p:sp>
        <p:nvSpPr>
          <p:cNvPr id="8" name="Titre 8"/>
          <p:cNvSpPr txBox="1">
            <a:spLocks/>
          </p:cNvSpPr>
          <p:nvPr/>
        </p:nvSpPr>
        <p:spPr bwMode="gray">
          <a:xfrm>
            <a:off x="5292080" y="2283718"/>
            <a:ext cx="3168352" cy="93610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Sélectionnez une voie d’orientation en cliquant sur + Ajouter un choix.</a:t>
            </a:r>
          </a:p>
        </p:txBody>
      </p:sp>
    </p:spTree>
    <p:extLst>
      <p:ext uri="{BB962C8B-B14F-4D97-AF65-F5344CB8AC3E}">
        <p14:creationId xmlns:p14="http://schemas.microsoft.com/office/powerpoint/2010/main" xmlns="" val="3275546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pic>
        <p:nvPicPr>
          <p:cNvPr id="9" name="Image 8"/>
          <p:cNvPicPr/>
          <p:nvPr/>
        </p:nvPicPr>
        <p:blipFill>
          <a:blip r:embed="rId2"/>
          <a:stretch>
            <a:fillRect/>
          </a:stretch>
        </p:blipFill>
        <p:spPr>
          <a:xfrm>
            <a:off x="1619672" y="617105"/>
            <a:ext cx="6120130" cy="2880995"/>
          </a:xfrm>
          <a:prstGeom prst="rect">
            <a:avLst/>
          </a:prstGeom>
        </p:spPr>
      </p:pic>
      <p:sp>
        <p:nvSpPr>
          <p:cNvPr id="11" name="Titre 8"/>
          <p:cNvSpPr txBox="1">
            <a:spLocks/>
          </p:cNvSpPr>
          <p:nvPr/>
        </p:nvSpPr>
        <p:spPr bwMode="gray">
          <a:xfrm>
            <a:off x="179512" y="3498100"/>
            <a:ext cx="8770277" cy="1008112"/>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Chaque choix peut être supprimé et l’ordre changé.</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Les modifications restent possibles jusqu’à la date indiquée par le chef d’établissement.</a:t>
            </a:r>
          </a:p>
        </p:txBody>
      </p:sp>
    </p:spTree>
    <p:extLst>
      <p:ext uri="{BB962C8B-B14F-4D97-AF65-F5344CB8AC3E}">
        <p14:creationId xmlns:p14="http://schemas.microsoft.com/office/powerpoint/2010/main" xmlns="" val="10282376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8" name="ZoneTexte 7"/>
          <p:cNvSpPr txBox="1"/>
          <p:nvPr/>
        </p:nvSpPr>
        <p:spPr>
          <a:xfrm>
            <a:off x="0" y="1003500"/>
            <a:ext cx="9144000" cy="3570208"/>
          </a:xfrm>
          <a:prstGeom prst="rect">
            <a:avLst/>
          </a:prstGeom>
          <a:solidFill>
            <a:srgbClr val="475E9F"/>
          </a:solidFill>
        </p:spPr>
        <p:txBody>
          <a:bodyPr wrap="square" rtlCol="0">
            <a:spAutoFit/>
          </a:bodyPr>
          <a:lstStyle/>
          <a:p>
            <a:endParaRPr lang="fr-FR" sz="2400" b="1" dirty="0">
              <a:solidFill>
                <a:schemeClr val="bg1"/>
              </a:solidFill>
            </a:endParaRPr>
          </a:p>
          <a:p>
            <a:endParaRPr lang="fr-FR" sz="2400" b="1" dirty="0">
              <a:solidFill>
                <a:schemeClr val="bg1"/>
              </a:solidFill>
            </a:endParaRPr>
          </a:p>
          <a:p>
            <a:endParaRPr lang="fr-FR" sz="24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Validez et modifiez si besoin vos choix d’orientation</a:t>
            </a: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endParaRPr>
          </a:p>
        </p:txBody>
      </p:sp>
    </p:spTree>
    <p:extLst>
      <p:ext uri="{BB962C8B-B14F-4D97-AF65-F5344CB8AC3E}">
        <p14:creationId xmlns:p14="http://schemas.microsoft.com/office/powerpoint/2010/main" xmlns="" val="18516527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516216" y="65115"/>
            <a:ext cx="2494773" cy="276999"/>
          </a:xfrm>
          <a:prstGeom prst="rect">
            <a:avLst/>
          </a:prstGeom>
        </p:spPr>
        <p:txBody>
          <a:bodyPr wrap="square">
            <a:spAutoFit/>
          </a:bodyPr>
          <a:lstStyle/>
          <a:p>
            <a:r>
              <a:rPr lang="fr-FR" sz="1200" b="1" dirty="0">
                <a:solidFill>
                  <a:srgbClr val="00006D"/>
                </a:solidFill>
                <a:latin typeface="Marianne" panose="02000000000000000000" pitchFamily="2" charset="0"/>
              </a:rPr>
              <a:t>Validez vos choix d’orientation</a:t>
            </a:r>
          </a:p>
        </p:txBody>
      </p:sp>
      <p:pic>
        <p:nvPicPr>
          <p:cNvPr id="3" name="Image 2"/>
          <p:cNvPicPr>
            <a:picLocks noChangeAspect="1"/>
          </p:cNvPicPr>
          <p:nvPr/>
        </p:nvPicPr>
        <p:blipFill>
          <a:blip r:embed="rId2"/>
          <a:stretch>
            <a:fillRect/>
          </a:stretch>
        </p:blipFill>
        <p:spPr>
          <a:xfrm>
            <a:off x="1403648" y="65115"/>
            <a:ext cx="4824689" cy="5040000"/>
          </a:xfrm>
          <a:prstGeom prst="rect">
            <a:avLst/>
          </a:prstGeom>
        </p:spPr>
      </p:pic>
      <p:sp>
        <p:nvSpPr>
          <p:cNvPr id="9" name="Titre 8"/>
          <p:cNvSpPr txBox="1">
            <a:spLocks/>
          </p:cNvSpPr>
          <p:nvPr/>
        </p:nvSpPr>
        <p:spPr bwMode="gray">
          <a:xfrm>
            <a:off x="5300988" y="2585115"/>
            <a:ext cx="3591491" cy="792088"/>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Validez vos choix pour les envoyer automatiquement à l’établissement pour le conseil de classe.</a:t>
            </a:r>
          </a:p>
        </p:txBody>
      </p:sp>
    </p:spTree>
    <p:extLst>
      <p:ext uri="{BB962C8B-B14F-4D97-AF65-F5344CB8AC3E}">
        <p14:creationId xmlns:p14="http://schemas.microsoft.com/office/powerpoint/2010/main" xmlns="" val="2966209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5652120" y="65115"/>
            <a:ext cx="3358869" cy="276999"/>
          </a:xfrm>
          <a:prstGeom prst="rect">
            <a:avLst/>
          </a:prstGeom>
        </p:spPr>
        <p:txBody>
          <a:bodyPr wrap="square">
            <a:spAutoFit/>
          </a:bodyPr>
          <a:lstStyle/>
          <a:p>
            <a:r>
              <a:rPr lang="fr-FR" sz="1200" b="1" dirty="0">
                <a:solidFill>
                  <a:srgbClr val="00006D"/>
                </a:solidFill>
                <a:latin typeface="Marianne" panose="02000000000000000000" pitchFamily="2" charset="0"/>
              </a:rPr>
              <a:t>Modifiez si besoin vos choix d’orientation</a:t>
            </a:r>
          </a:p>
        </p:txBody>
      </p:sp>
      <p:pic>
        <p:nvPicPr>
          <p:cNvPr id="8" name="Image 7"/>
          <p:cNvPicPr>
            <a:picLocks noChangeAspect="1"/>
          </p:cNvPicPr>
          <p:nvPr/>
        </p:nvPicPr>
        <p:blipFill>
          <a:blip r:embed="rId2"/>
          <a:stretch>
            <a:fillRect/>
          </a:stretch>
        </p:blipFill>
        <p:spPr>
          <a:xfrm>
            <a:off x="1259632" y="411510"/>
            <a:ext cx="3633216" cy="4608000"/>
          </a:xfrm>
          <a:prstGeom prst="rect">
            <a:avLst/>
          </a:prstGeom>
        </p:spPr>
      </p:pic>
      <p:sp>
        <p:nvSpPr>
          <p:cNvPr id="10" name="Rectangle 9"/>
          <p:cNvSpPr/>
          <p:nvPr/>
        </p:nvSpPr>
        <p:spPr>
          <a:xfrm>
            <a:off x="3938857" y="1752234"/>
            <a:ext cx="4536504" cy="16651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a:solidFill>
                  <a:schemeClr val="tx2">
                    <a:lumMod val="75000"/>
                  </a:schemeClr>
                </a:solidFill>
                <a:latin typeface="Marianne" panose="02000000000000000000" pitchFamily="2" charset="0"/>
              </a:rPr>
              <a:t>À chaque validation le récapitulatif de vos choix vous est transmis par courriel ainsi qu’aux autres représentants légaux de l’élève.</a:t>
            </a:r>
          </a:p>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Les modifications restent possibles jusqu’à la date indiquée par le chef d’établissement.</a:t>
            </a:r>
          </a:p>
        </p:txBody>
      </p:sp>
    </p:spTree>
    <p:extLst>
      <p:ext uri="{BB962C8B-B14F-4D97-AF65-F5344CB8AC3E}">
        <p14:creationId xmlns:p14="http://schemas.microsoft.com/office/powerpoint/2010/main" xmlns="" val="22728181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6" name="ZoneTexte 5"/>
          <p:cNvSpPr txBox="1"/>
          <p:nvPr/>
        </p:nvSpPr>
        <p:spPr>
          <a:xfrm>
            <a:off x="0" y="1067398"/>
            <a:ext cx="9143999" cy="3631763"/>
          </a:xfrm>
          <a:prstGeom prst="rect">
            <a:avLst/>
          </a:prstGeom>
          <a:solidFill>
            <a:srgbClr val="475E9F"/>
          </a:solidFill>
        </p:spPr>
        <p:txBody>
          <a:bodyPr wrap="square" rtlCol="0">
            <a:spAutoFit/>
          </a:bodyPr>
          <a:lstStyle/>
          <a:p>
            <a:endParaRPr lang="fr-FR" sz="2400" b="1" dirty="0">
              <a:solidFill>
                <a:schemeClr val="bg1"/>
              </a:solidFill>
            </a:endParaRPr>
          </a:p>
          <a:p>
            <a:endParaRPr lang="fr-FR" sz="2400" b="1" dirty="0">
              <a:solidFill>
                <a:schemeClr val="bg1"/>
              </a:solidFill>
            </a:endParaRPr>
          </a:p>
          <a:p>
            <a:endParaRPr lang="fr-FR" sz="24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dirty="0">
              <a:solidFill>
                <a:schemeClr val="bg1"/>
              </a:solidFill>
              <a:latin typeface="Marianne" panose="02000000000000000000" pitchFamily="2" charset="0"/>
            </a:endParaRPr>
          </a:p>
          <a:p>
            <a:endParaRPr lang="fr-FR" dirty="0">
              <a:solidFill>
                <a:srgbClr val="435997"/>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latin typeface="Marianne" panose="02000000000000000000" pitchFamily="2" charset="0"/>
            </a:endParaRPr>
          </a:p>
        </p:txBody>
      </p:sp>
    </p:spTree>
    <p:extLst>
      <p:ext uri="{BB962C8B-B14F-4D97-AF65-F5344CB8AC3E}">
        <p14:creationId xmlns:p14="http://schemas.microsoft.com/office/powerpoint/2010/main" xmlns="" val="2267331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251520" y="1203598"/>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Une proposition d’orientation dans la voie de votre choix ou recommandée par le conseil de classe permet d’y être admis.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200" dirty="0">
                <a:solidFill>
                  <a:srgbClr val="00006D"/>
                </a:solidFill>
                <a:latin typeface="Marianne" panose="02000000000000000000" pitchFamily="2" charset="0"/>
              </a:rPr>
              <a:t>Les élèves ayant obtenu une orientation en première générale sont répartis </a:t>
            </a:r>
            <a:r>
              <a:rPr lang="fr-FR" sz="1200" dirty="0" smtClean="0">
                <a:solidFill>
                  <a:srgbClr val="00006D"/>
                </a:solidFill>
                <a:latin typeface="Marianne" panose="02000000000000000000" pitchFamily="2" charset="0"/>
              </a:rPr>
              <a:t>dans </a:t>
            </a:r>
            <a:r>
              <a:rPr lang="fr-FR" sz="1200" dirty="0">
                <a:solidFill>
                  <a:srgbClr val="00006D"/>
                </a:solidFill>
                <a:latin typeface="Marianne" panose="02000000000000000000" pitchFamily="2" charset="0"/>
              </a:rPr>
              <a:t>les enseignements de spécialité conformément à leurs choix, avec l'accord des représentants légaux, et selon les spécificités d'organisation de l'établissement.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Lorsque le choix des enseignements de spécialité nécessite un changement d'établissement, une procédure d'affectation particulière peut être mise en place au niveau académique.</a:t>
            </a:r>
            <a:br>
              <a:rPr lang="fr-FR" sz="1200" dirty="0">
                <a:solidFill>
                  <a:srgbClr val="00006D"/>
                </a:solidFill>
                <a:latin typeface="Marianne" panose="02000000000000000000" pitchFamily="2" charset="0"/>
              </a:rPr>
            </a:br>
            <a:r>
              <a:rPr lang="fr-FR" sz="1200" dirty="0" smtClean="0">
                <a:solidFill>
                  <a:srgbClr val="00006D"/>
                </a:solidFill>
                <a:latin typeface="Marianne" panose="02000000000000000000" pitchFamily="2" charset="0"/>
              </a:rPr>
              <a:t>L’orientation </a:t>
            </a:r>
            <a:r>
              <a:rPr lang="fr-FR" sz="1200" dirty="0">
                <a:solidFill>
                  <a:srgbClr val="00006D"/>
                </a:solidFill>
                <a:latin typeface="Marianne" panose="02000000000000000000" pitchFamily="2" charset="0"/>
              </a:rPr>
              <a:t>en première technologique et l’accès à la voie professionnelle nécessitent une nouvelle </a:t>
            </a:r>
            <a:r>
              <a:rPr lang="fr-FR" sz="1200" dirty="0" smtClean="0">
                <a:solidFill>
                  <a:srgbClr val="00006D"/>
                </a:solidFill>
                <a:latin typeface="Marianne" panose="02000000000000000000" pitchFamily="2" charset="0"/>
              </a:rPr>
              <a:t>affectation</a:t>
            </a:r>
            <a:r>
              <a:rPr lang="fr-FR" sz="1200" strike="sngStrike" dirty="0" smtClean="0">
                <a:solidFill>
                  <a:srgbClr val="00006D"/>
                </a:solidFill>
                <a:latin typeface="Marianne" panose="02000000000000000000" pitchFamily="2" charset="0"/>
              </a:rPr>
              <a:t>.</a:t>
            </a:r>
            <a:r>
              <a:rPr lang="fr-FR" sz="1200" dirty="0">
                <a:solidFill>
                  <a:srgbClr val="00006D"/>
                </a:solidFill>
                <a:latin typeface="Marianne" panose="02000000000000000000" pitchFamily="2" charset="0"/>
              </a:rPr>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
            </a:r>
            <a:br>
              <a:rPr lang="fr-FR" sz="1200" dirty="0">
                <a:solidFill>
                  <a:srgbClr val="00006D"/>
                </a:solidFill>
                <a:latin typeface="Marianne" panose="02000000000000000000" pitchFamily="2" charset="0"/>
              </a:rPr>
            </a:br>
            <a:r>
              <a:rPr lang="fr-FR" sz="1200" dirty="0">
                <a:solidFill>
                  <a:srgbClr val="00006D"/>
                </a:solidFill>
                <a:latin typeface="Marianne" panose="02000000000000000000" pitchFamily="2" charset="0"/>
              </a:rPr>
              <a:t>L’établissement communique </a:t>
            </a:r>
            <a:r>
              <a:rPr lang="fr-FR" sz="1200" dirty="0">
                <a:solidFill>
                  <a:schemeClr val="tx2">
                    <a:lumMod val="75000"/>
                  </a:schemeClr>
                </a:solidFill>
                <a:latin typeface="Marianne" panose="02000000000000000000" pitchFamily="2" charset="0"/>
              </a:rPr>
              <a:t>aux familles le calendrier des démarches à suivre pour l’admission en 1</a:t>
            </a:r>
            <a:r>
              <a:rPr lang="fr-FR" sz="1200" baseline="30000" dirty="0">
                <a:solidFill>
                  <a:schemeClr val="tx2">
                    <a:lumMod val="75000"/>
                  </a:schemeClr>
                </a:solidFill>
                <a:latin typeface="Marianne" panose="02000000000000000000" pitchFamily="2" charset="0"/>
              </a:rPr>
              <a:t>re</a:t>
            </a:r>
            <a:r>
              <a:rPr lang="fr-FR" sz="1200" dirty="0">
                <a:solidFill>
                  <a:schemeClr val="tx2">
                    <a:lumMod val="75000"/>
                  </a:schemeClr>
                </a:solidFill>
                <a:latin typeface="Marianne" panose="02000000000000000000" pitchFamily="2" charset="0"/>
              </a:rPr>
              <a:t>.</a:t>
            </a: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
            </a: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L'inscription en 1</a:t>
            </a:r>
            <a:r>
              <a:rPr lang="fr-FR" sz="1200" baseline="30000" dirty="0">
                <a:solidFill>
                  <a:schemeClr val="tx2">
                    <a:lumMod val="75000"/>
                  </a:schemeClr>
                </a:solidFill>
                <a:latin typeface="Marianne" panose="02000000000000000000" pitchFamily="2" charset="0"/>
              </a:rPr>
              <a:t>re</a:t>
            </a:r>
            <a:r>
              <a:rPr lang="fr-FR" sz="1200" dirty="0">
                <a:solidFill>
                  <a:schemeClr val="tx2">
                    <a:lumMod val="75000"/>
                  </a:schemeClr>
                </a:solidFill>
                <a:latin typeface="Marianne" panose="02000000000000000000" pitchFamily="2" charset="0"/>
              </a:rPr>
              <a:t> s’effectue sur le portail Scolarité Services ou directement auprès du secrétariat. </a:t>
            </a:r>
            <a:br>
              <a:rPr lang="fr-FR" sz="1200" dirty="0">
                <a:solidFill>
                  <a:schemeClr val="tx2">
                    <a:lumMod val="75000"/>
                  </a:schemeClr>
                </a:solidFill>
                <a:latin typeface="Marianne" panose="02000000000000000000" pitchFamily="2" charset="0"/>
              </a:rPr>
            </a:br>
            <a:r>
              <a:rPr lang="fr-FR" sz="1200" dirty="0">
                <a:solidFill>
                  <a:schemeClr val="tx2">
                    <a:lumMod val="75000"/>
                  </a:schemeClr>
                </a:solidFill>
                <a:latin typeface="Marianne" panose="02000000000000000000" pitchFamily="2" charset="0"/>
              </a:rPr>
              <a:t/>
            </a:r>
            <a:br>
              <a:rPr lang="fr-FR" sz="12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xmlns="" val="40366031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p:cNvPicPr>
            <a:picLocks noChangeAspect="1"/>
          </p:cNvPicPr>
          <p:nvPr/>
        </p:nvPicPr>
        <p:blipFill>
          <a:blip r:embed="rId2"/>
          <a:stretch>
            <a:fillRect/>
          </a:stretch>
        </p:blipFill>
        <p:spPr>
          <a:xfrm>
            <a:off x="2728508" y="496752"/>
            <a:ext cx="5497916" cy="4248000"/>
          </a:xfrm>
          <a:prstGeom prst="rect">
            <a:avLst/>
          </a:prstGeom>
        </p:spPr>
      </p:pic>
      <p:sp>
        <p:nvSpPr>
          <p:cNvPr id="6" name="Rectangle 5"/>
          <p:cNvSpPr/>
          <p:nvPr/>
        </p:nvSpPr>
        <p:spPr>
          <a:xfrm>
            <a:off x="107504" y="3219822"/>
            <a:ext cx="3888432" cy="738664"/>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Tree>
    <p:extLst>
      <p:ext uri="{BB962C8B-B14F-4D97-AF65-F5344CB8AC3E}">
        <p14:creationId xmlns:p14="http://schemas.microsoft.com/office/powerpoint/2010/main" xmlns="" val="2719648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8" name="Image 7"/>
          <p:cNvPicPr>
            <a:picLocks noChangeAspect="1"/>
          </p:cNvPicPr>
          <p:nvPr/>
        </p:nvPicPr>
        <p:blipFill>
          <a:blip r:embed="rId2"/>
          <a:stretch>
            <a:fillRect/>
          </a:stretch>
        </p:blipFill>
        <p:spPr>
          <a:xfrm>
            <a:off x="1403648" y="15344"/>
            <a:ext cx="3460331" cy="5112000"/>
          </a:xfrm>
          <a:prstGeom prst="rect">
            <a:avLst/>
          </a:prstGeom>
        </p:spPr>
      </p:pic>
      <p:sp>
        <p:nvSpPr>
          <p:cNvPr id="9" name="Rectangle 8"/>
          <p:cNvSpPr/>
          <p:nvPr/>
        </p:nvSpPr>
        <p:spPr>
          <a:xfrm>
            <a:off x="5056041" y="1635646"/>
            <a:ext cx="3908447" cy="2462213"/>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Tree>
    <p:extLst>
      <p:ext uri="{BB962C8B-B14F-4D97-AF65-F5344CB8AC3E}">
        <p14:creationId xmlns:p14="http://schemas.microsoft.com/office/powerpoint/2010/main" xmlns="" val="1570853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dirty="0"/>
              <a:t>2024-2025</a:t>
            </a:r>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2</a:t>
            </a:fld>
            <a:endParaRPr lang="fr-FR" dirty="0"/>
          </a:p>
        </p:txBody>
      </p:sp>
      <p:sp>
        <p:nvSpPr>
          <p:cNvPr id="14" name="ZoneTexte 13"/>
          <p:cNvSpPr txBox="1"/>
          <p:nvPr/>
        </p:nvSpPr>
        <p:spPr>
          <a:xfrm>
            <a:off x="0" y="1064717"/>
            <a:ext cx="9143999" cy="3570208"/>
          </a:xfrm>
          <a:prstGeom prst="rect">
            <a:avLst/>
          </a:prstGeom>
          <a:solidFill>
            <a:srgbClr val="475E9F"/>
          </a:solidFill>
        </p:spPr>
        <p:txBody>
          <a:bodyPr wrap="square" rtlCol="0">
            <a:spAutoFit/>
          </a:bodyPr>
          <a:lstStyle/>
          <a:p>
            <a:endParaRPr lang="fr-FR" sz="24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2400" b="1" dirty="0">
              <a:solidFill>
                <a:schemeClr val="bg1"/>
              </a:solidFill>
              <a:latin typeface="Marianne" panose="02000000000000000000" pitchFamily="2" charset="0"/>
            </a:endParaRPr>
          </a:p>
          <a:p>
            <a:endParaRPr lang="fr-FR" sz="2400" b="1" dirty="0">
              <a:solidFill>
                <a:schemeClr val="bg1"/>
              </a:solidFill>
              <a:latin typeface="Marianne" panose="02000000000000000000" pitchFamily="2" charset="0"/>
            </a:endParaRPr>
          </a:p>
          <a:p>
            <a:r>
              <a:rPr lang="fr-FR" b="1" dirty="0">
                <a:solidFill>
                  <a:schemeClr val="bg1"/>
                </a:solidFill>
                <a:latin typeface="Marianne" panose="02000000000000000000" pitchFamily="2" charset="0"/>
              </a:rPr>
              <a:t>Compatible avec tous types de supports, tablettes, smartphones, ordinateurs</a:t>
            </a:r>
          </a:p>
          <a:p>
            <a:endParaRPr lang="fr-FR" b="1" dirty="0">
              <a:solidFill>
                <a:schemeClr val="bg1"/>
              </a:solidFill>
              <a:latin typeface="Marianne" panose="02000000000000000000" pitchFamily="2" charset="0"/>
            </a:endParaRPr>
          </a:p>
          <a:p>
            <a:r>
              <a:rPr lang="fr-FR" b="1" dirty="0">
                <a:solidFill>
                  <a:schemeClr val="bg1"/>
                </a:solidFill>
                <a:latin typeface="Marianne" panose="02000000000000000000" pitchFamily="2" charset="0"/>
              </a:rPr>
              <a:t>Accès avec l’adresse unique teleservices.education.gouv.fr</a:t>
            </a:r>
            <a:endParaRPr lang="fr-FR" dirty="0">
              <a:solidFill>
                <a:srgbClr val="435997"/>
              </a:solidFill>
              <a:latin typeface="Marianne" panose="02000000000000000000" pitchFamily="2" charset="0"/>
            </a:endParaRPr>
          </a:p>
          <a:p>
            <a:endParaRPr lang="fr-FR" dirty="0">
              <a:solidFill>
                <a:schemeClr val="bg1"/>
              </a:solidFill>
              <a:latin typeface="Marianne" panose="02000000000000000000" pitchFamily="2" charset="0"/>
            </a:endParaRPr>
          </a:p>
          <a:p>
            <a:endParaRPr lang="fr-FR" dirty="0">
              <a:solidFill>
                <a:schemeClr val="bg1"/>
              </a:solidFill>
            </a:endParaRPr>
          </a:p>
        </p:txBody>
      </p:sp>
    </p:spTree>
    <p:extLst>
      <p:ext uri="{BB962C8B-B14F-4D97-AF65-F5344CB8AC3E}">
        <p14:creationId xmlns:p14="http://schemas.microsoft.com/office/powerpoint/2010/main" xmlns="" val="1788400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78055"/>
            <a:ext cx="7326140" cy="3132000"/>
          </a:xfrm>
          <a:prstGeom prst="rect">
            <a:avLst/>
          </a:prstGeom>
        </p:spPr>
      </p:pic>
      <p:sp>
        <p:nvSpPr>
          <p:cNvPr id="9" name="Rectangle 8"/>
          <p:cNvSpPr/>
          <p:nvPr/>
        </p:nvSpPr>
        <p:spPr>
          <a:xfrm>
            <a:off x="539552" y="3651870"/>
            <a:ext cx="811822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xmlns="" val="19267199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979712"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95536" y="2787774"/>
            <a:ext cx="4752528" cy="11449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d’établissement.</a:t>
            </a:r>
            <a:br>
              <a:rPr lang="fr-FR" sz="16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xmlns="" val="1003515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7" name="Image 6"/>
          <p:cNvPicPr>
            <a:picLocks noChangeAspect="1"/>
          </p:cNvPicPr>
          <p:nvPr/>
        </p:nvPicPr>
        <p:blipFill>
          <a:blip r:embed="rId2"/>
          <a:stretch>
            <a:fillRect/>
          </a:stretch>
        </p:blipFill>
        <p:spPr>
          <a:xfrm>
            <a:off x="1303163" y="194306"/>
            <a:ext cx="4574022" cy="4896000"/>
          </a:xfrm>
          <a:prstGeom prst="rect">
            <a:avLst/>
          </a:prstGeom>
        </p:spPr>
      </p:pic>
      <p:sp>
        <p:nvSpPr>
          <p:cNvPr id="9" name="Rectangle 8"/>
          <p:cNvSpPr/>
          <p:nvPr/>
        </p:nvSpPr>
        <p:spPr>
          <a:xfrm>
            <a:off x="5312970" y="627534"/>
            <a:ext cx="3570157" cy="535531"/>
          </a:xfrm>
          <a:prstGeom prst="rect">
            <a:avLst/>
          </a:prstGeom>
        </p:spPr>
        <p:txBody>
          <a:bodyPr wrap="square">
            <a:spAutoFit/>
          </a:bodyPr>
          <a:lstStyle/>
          <a:p>
            <a:pPr defTabSz="1219170">
              <a:lnSpc>
                <a:spcPct val="90000"/>
              </a:lnSpc>
              <a:spcBef>
                <a:spcPct val="0"/>
              </a:spcBef>
            </a:pPr>
            <a:r>
              <a:rPr lang="fr-FR" sz="1600" b="1" dirty="0">
                <a:solidFill>
                  <a:srgbClr val="00006D"/>
                </a:solidFill>
                <a:latin typeface="Marianne" panose="02000000000000000000" pitchFamily="2" charset="0"/>
              </a:rPr>
              <a:t>Suivez l’étape pour demander une voie d’orientation après la 2</a:t>
            </a:r>
            <a:r>
              <a:rPr lang="fr-FR" sz="1600" b="1" baseline="30000" dirty="0">
                <a:solidFill>
                  <a:srgbClr val="00006D"/>
                </a:solidFill>
                <a:latin typeface="Marianne" panose="02000000000000000000" pitchFamily="2" charset="0"/>
              </a:rPr>
              <a:t>de</a:t>
            </a:r>
            <a:r>
              <a:rPr lang="fr-FR" sz="1600" b="1" dirty="0">
                <a:solidFill>
                  <a:srgbClr val="00006D"/>
                </a:solidFill>
                <a:latin typeface="Marianne" panose="02000000000000000000" pitchFamily="2" charset="0"/>
              </a:rPr>
              <a:t>.</a:t>
            </a:r>
            <a:endParaRPr lang="fr-FR" sz="1600" baseline="30000" dirty="0">
              <a:solidFill>
                <a:srgbClr val="00006D"/>
              </a:solidFill>
            </a:endParaRPr>
          </a:p>
        </p:txBody>
      </p:sp>
      <p:sp>
        <p:nvSpPr>
          <p:cNvPr id="10" name="Rectangle 9"/>
          <p:cNvSpPr/>
          <p:nvPr/>
        </p:nvSpPr>
        <p:spPr>
          <a:xfrm>
            <a:off x="5744958" y="2055137"/>
            <a:ext cx="3138169" cy="535531"/>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xmlns="" val="158738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11" name="Image 10"/>
          <p:cNvPicPr>
            <a:picLocks noChangeAspect="1"/>
          </p:cNvPicPr>
          <p:nvPr/>
        </p:nvPicPr>
        <p:blipFill>
          <a:blip r:embed="rId2"/>
          <a:stretch>
            <a:fillRect/>
          </a:stretch>
        </p:blipFill>
        <p:spPr>
          <a:xfrm>
            <a:off x="1403648" y="383126"/>
            <a:ext cx="6573570" cy="4500000"/>
          </a:xfrm>
          <a:prstGeom prst="rect">
            <a:avLst/>
          </a:prstGeom>
        </p:spPr>
      </p:pic>
      <p:sp>
        <p:nvSpPr>
          <p:cNvPr id="14" name="Rectangle 13"/>
          <p:cNvSpPr/>
          <p:nvPr/>
        </p:nvSpPr>
        <p:spPr>
          <a:xfrm>
            <a:off x="2699792" y="2183420"/>
            <a:ext cx="578148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Tree>
    <p:extLst>
      <p:ext uri="{BB962C8B-B14F-4D97-AF65-F5344CB8AC3E}">
        <p14:creationId xmlns:p14="http://schemas.microsoft.com/office/powerpoint/2010/main" xmlns="" val="5816604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53943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demander une voie d’orientation après la 2</a:t>
            </a:r>
            <a:r>
              <a:rPr lang="fr-FR" sz="3200" b="1" baseline="30000" dirty="0">
                <a:solidFill>
                  <a:schemeClr val="bg1"/>
                </a:solidFill>
                <a:latin typeface="Marianne" panose="02000000000000000000" pitchFamily="2" charset="0"/>
              </a:rPr>
              <a:t>de</a:t>
            </a:r>
            <a:endParaRPr lang="fr-FR" sz="2400"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2075802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8" name="Titre 8"/>
          <p:cNvSpPr txBox="1">
            <a:spLocks/>
          </p:cNvSpPr>
          <p:nvPr/>
        </p:nvSpPr>
        <p:spPr bwMode="gray">
          <a:xfrm>
            <a:off x="422136" y="1059582"/>
            <a:ext cx="7776864" cy="3312368"/>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800" dirty="0">
                <a:solidFill>
                  <a:schemeClr val="tx2">
                    <a:lumMod val="75000"/>
                  </a:schemeClr>
                </a:solidFill>
                <a:latin typeface="Marianne" panose="02000000000000000000" pitchFamily="2" charset="0"/>
              </a:rPr>
              <a:t>Suivez ces étapes pour demander une voie d’orientation après la 2</a:t>
            </a:r>
            <a:r>
              <a:rPr lang="fr-FR" sz="1800" baseline="30000" dirty="0">
                <a:solidFill>
                  <a:schemeClr val="tx2">
                    <a:lumMod val="75000"/>
                  </a:schemeClr>
                </a:solidFill>
                <a:latin typeface="Marianne" panose="02000000000000000000" pitchFamily="2" charset="0"/>
              </a:rPr>
              <a:t>de</a:t>
            </a:r>
            <a:r>
              <a:rPr lang="fr-FR" sz="1800" dirty="0">
                <a:solidFill>
                  <a:schemeClr val="tx2">
                    <a:lumMod val="75000"/>
                  </a:schemeClr>
                </a:solidFill>
                <a:latin typeface="Marianne" panose="02000000000000000000" pitchFamily="2" charset="0"/>
              </a:rPr>
              <a:t>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 Choisissez l’orientation</a:t>
            </a:r>
            <a:br>
              <a:rPr lang="fr-FR" sz="18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choix.</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choix sont envoyés automatiquement à l’établissement, puis le conseil de classe étudie vos choix et il y répond par une ou plusieurs propositions d’orientation.</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Après le conseil de classe vous pourrez consulter ces propositions dans le service en ligne.</a:t>
            </a:r>
            <a:br>
              <a:rPr lang="fr-FR" sz="14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Répondez aux propositions d’orientation du conseil de classe</a:t>
            </a:r>
            <a:br>
              <a:rPr lang="fr-FR" sz="18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 réponse aux propositions d’orientation du conseil de classe pourra être donnée indifféremment par l’un ou l’autre des représentants légaux.</a:t>
            </a:r>
            <a:br>
              <a:rPr lang="fr-FR" sz="14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En cas de difficulté vous pouvez vous adresser à votre établissement</a:t>
            </a:r>
          </a:p>
        </p:txBody>
      </p:sp>
    </p:spTree>
    <p:extLst>
      <p:ext uri="{BB962C8B-B14F-4D97-AF65-F5344CB8AC3E}">
        <p14:creationId xmlns:p14="http://schemas.microsoft.com/office/powerpoint/2010/main" xmlns="" val="3447122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Choisissez l’orientation</a:t>
            </a:r>
          </a:p>
        </p:txBody>
      </p:sp>
      <p:pic>
        <p:nvPicPr>
          <p:cNvPr id="9" name="Image 8"/>
          <p:cNvPicPr>
            <a:picLocks noChangeAspect="1"/>
          </p:cNvPicPr>
          <p:nvPr/>
        </p:nvPicPr>
        <p:blipFill>
          <a:blip r:embed="rId2"/>
          <a:stretch>
            <a:fillRect/>
          </a:stretch>
        </p:blipFill>
        <p:spPr>
          <a:xfrm>
            <a:off x="3347864" y="555526"/>
            <a:ext cx="5208005" cy="3960000"/>
          </a:xfrm>
          <a:prstGeom prst="rect">
            <a:avLst/>
          </a:prstGeom>
        </p:spPr>
      </p:pic>
      <p:sp>
        <p:nvSpPr>
          <p:cNvPr id="10" name="Titre 8"/>
          <p:cNvSpPr txBox="1">
            <a:spLocks/>
          </p:cNvSpPr>
          <p:nvPr/>
        </p:nvSpPr>
        <p:spPr bwMode="gray">
          <a:xfrm>
            <a:off x="323528" y="2931790"/>
            <a:ext cx="4032448" cy="648072"/>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Pour préciser votre choix, informez vous sur les enseignements de spécialité en 1</a:t>
            </a:r>
            <a:r>
              <a:rPr lang="fr-FR" sz="1600" baseline="30000" dirty="0">
                <a:solidFill>
                  <a:schemeClr val="tx2">
                    <a:lumMod val="75000"/>
                  </a:schemeClr>
                </a:solidFill>
                <a:latin typeface="Marianne" panose="02000000000000000000" pitchFamily="2" charset="0"/>
              </a:rPr>
              <a:t>re</a:t>
            </a:r>
            <a:r>
              <a:rPr lang="fr-FR" sz="1600" dirty="0">
                <a:solidFill>
                  <a:schemeClr val="tx2">
                    <a:lumMod val="75000"/>
                  </a:schemeClr>
                </a:solidFill>
                <a:latin typeface="Marianne" panose="02000000000000000000" pitchFamily="2" charset="0"/>
              </a:rPr>
              <a:t> générale et les séries en 1</a:t>
            </a:r>
            <a:r>
              <a:rPr lang="fr-FR" sz="1600" baseline="30000" dirty="0">
                <a:solidFill>
                  <a:schemeClr val="tx2">
                    <a:lumMod val="75000"/>
                  </a:schemeClr>
                </a:solidFill>
                <a:latin typeface="Marianne" panose="02000000000000000000" pitchFamily="2" charset="0"/>
              </a:rPr>
              <a:t>re</a:t>
            </a:r>
            <a:r>
              <a:rPr lang="fr-FR" sz="1600" dirty="0">
                <a:solidFill>
                  <a:schemeClr val="tx2">
                    <a:lumMod val="75000"/>
                  </a:schemeClr>
                </a:solidFill>
                <a:latin typeface="Marianne" panose="02000000000000000000" pitchFamily="2" charset="0"/>
              </a:rPr>
              <a:t> technologique.</a:t>
            </a:r>
          </a:p>
        </p:txBody>
      </p:sp>
    </p:spTree>
    <p:extLst>
      <p:ext uri="{BB962C8B-B14F-4D97-AF65-F5344CB8AC3E}">
        <p14:creationId xmlns:p14="http://schemas.microsoft.com/office/powerpoint/2010/main" xmlns="" val="1596371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451</TotalTime>
  <Words>381</Words>
  <Application>Microsoft Office PowerPoint</Application>
  <PresentationFormat>Affichage à l'écran (16:9)</PresentationFormat>
  <Paragraphs>88</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MINISTÈRIEL</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Le conseil de classe étudie vos choix d’orientation et il y répond par une ou plusieurs propositions d’orientation.  Une proposition d’orientation dans la voie de votre choix ou recommandée par le conseil de classe permet d’y être admis.   Les élèves ayant obtenu une orientation en première générale sont répartis dans les enseignements de spécialité conformément à leurs choix, avec l'accord des représentants légaux, et selon les spécificités d'organisation de l'établissement.  Lorsque le choix des enseignements de spécialité nécessite un changement d'établissement, une procédure d'affectation particulière peut être mise en place au niveau académique. L’orientation en première technologique et l’accès à la voie professionnelle nécessitent une nouvelle affectation.  L’établissement communique aux familles le calendrier des démarches à suivre pour l’admission en 1re.  L'inscription en 1re s’effectue sur le portail Scolarité Services ou directement auprès du secrétariat.   Si vous avez des questions ou des difficultés, vous pouvez vous adresser à votre établissement.</vt:lpstr>
      <vt:lpstr>Diapositive 17</vt:lpstr>
      <vt:lpstr>Diapositive 18</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c.chevalier</cp:lastModifiedBy>
  <cp:revision>54</cp:revision>
  <dcterms:created xsi:type="dcterms:W3CDTF">2020-03-05T15:21:24Z</dcterms:created>
  <dcterms:modified xsi:type="dcterms:W3CDTF">2025-03-28T15:49:28Z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